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7"/>
  </p:notesMasterIdLst>
  <p:sldIdLst>
    <p:sldId id="1040" r:id="rId2"/>
    <p:sldId id="1230" r:id="rId3"/>
    <p:sldId id="1234" r:id="rId4"/>
    <p:sldId id="1236" r:id="rId5"/>
    <p:sldId id="1238" r:id="rId6"/>
    <p:sldId id="1240" r:id="rId7"/>
    <p:sldId id="1100" r:id="rId8"/>
    <p:sldId id="1102" r:id="rId9"/>
    <p:sldId id="1103" r:id="rId10"/>
    <p:sldId id="1242" r:id="rId11"/>
    <p:sldId id="1231" r:id="rId12"/>
    <p:sldId id="1104" r:id="rId13"/>
    <p:sldId id="1241" r:id="rId14"/>
    <p:sldId id="1239" r:id="rId15"/>
    <p:sldId id="124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531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26" autoAdjust="0"/>
  </p:normalViewPr>
  <p:slideViewPr>
    <p:cSldViewPr snapToGrid="0" snapToObjects="1">
      <p:cViewPr varScale="1">
        <p:scale>
          <a:sx n="78" d="100"/>
          <a:sy n="78" d="100"/>
        </p:scale>
        <p:origin x="74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FD77E-B1D2-A84A-AC1F-0A6E62CFE7C2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FA9CA-F7B7-1142-B3BC-9455D92C7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FA9CA-F7B7-1142-B3BC-9455D92C71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715C-FCD3-4B45-A134-550ED61F1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D1F91-0880-304A-A3A8-0F986361A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16097-A353-854A-8A4D-E3BE3ADE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DB96-5C8B-4765-A701-541AF90876B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DC1E-E690-BB49-8690-7262C3A59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A3290-7617-B148-863A-60584FE0C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86B1-161A-3740-92DC-C7D14877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12C7E-045A-364D-A041-AF4290BB6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61731-1179-BC46-9F2E-FC1587E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0ECD-8BF9-4859-A51D-F8BC5EAD4608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9A0E6-2F54-9142-B3F5-B3C5E0A9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0556E-40CF-9D4B-B0D9-6560852C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2E149-9C8C-CE48-A5C3-F5ABB9305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969FF-4CBC-5D4A-974D-0AA344D4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7BB9-D1C8-DF4D-B77D-FE6B63EC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4796-D0EA-4E80-A8B6-DF1FE7836B2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BE4C-695A-2A49-A93E-20173212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6087A-42AD-1442-873A-7D066860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7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23EA-E06E-5D40-BDAC-D1278A3E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240837"/>
            <a:ext cx="11501760" cy="948771"/>
          </a:xfrm>
        </p:spPr>
        <p:txBody>
          <a:bodyPr>
            <a:normAutofit/>
          </a:bodyPr>
          <a:lstStyle>
            <a:lvl1pPr>
              <a:defRPr lang="en-US"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D8E5-C5A5-8348-B647-8884F41F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5" y="1460499"/>
            <a:ext cx="11501761" cy="4744991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B606-F6B9-3547-A867-E906DE69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164" y="6382923"/>
            <a:ext cx="2743200" cy="365125"/>
          </a:xfrm>
        </p:spPr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EB7D-17D1-2345-AF06-C8EAECE6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10015-4C82-CA47-87EE-5DD59BE7F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0932-C32F-E94B-B35D-75F06809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52C-5761-4E48-8642-40621C0F1C8A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98DE-092E-AA4A-B2F9-907C4AD8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8814-3C79-D54E-B85B-B10D5B08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4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5683-57B6-3648-80FB-6874F199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E29C-4692-FA47-B4FA-98E7685C2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6299-6B76-1948-A4B5-5048854AA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C53A-CA52-E949-9DAB-D362138C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6850B-E783-44FF-ACAF-1E6BB06B44A5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43D22-55AC-824B-AD24-27368D07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23AD5-441F-2949-B460-C4D97156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0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54E0-0696-B24D-8A45-3ABFB2B4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287B9-4087-744A-9521-5E07E38D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310F0-A513-9B47-8D12-0B988AC7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855FA-9335-1640-AE30-F45580EE8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E08CC-CD9B-3046-9814-1AF241543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7717EA-BC5A-3A48-B960-D1B2A8FF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177CA-B4BF-407D-9743-A497D8E10BAD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58063-1AB4-1544-8531-6C371BE5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6C11C-D240-2B47-8B59-AE657BA8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0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719B-C2E0-034A-893E-502758A4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FB5F2-9648-4F42-A566-8D74B692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6F2D0-DAA3-4FC7-8AD2-2D45D4EFF23C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8648A-4732-294D-899D-15B4F388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5AB30-A543-DC43-BA4E-8727E16B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0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5C24-035C-5942-B660-F868B142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01F9-8C3C-4384-8CE2-3B0FA6D9F005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6FA1E-2785-7E49-B420-404A7136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B0901-2D6B-AE48-BF8F-CBA3467E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6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9B05-2ED0-104C-B4DC-6890F657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9195-4154-3044-85A0-1A689A65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38441-0D92-894A-89AB-16621C8C8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BC0D-DE84-5541-BEE9-1866E380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A9B1-23F1-40B3-AC9C-C84472B5B428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41D4C-4E7B-FE49-9FE3-5DA5B05B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9D9C1-2858-4841-B7DD-7CBA54D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8455-E2D5-804B-BB7F-B9269101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97C9E-A18F-AC4C-B27C-44C720CCA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0D2BD-3C34-B145-9749-7FBE126A0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DECF7-8C83-0845-9014-0108E17A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5E50-6FB1-42AA-9B52-A51544EC938C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27734-4B69-3640-AABC-BB2D23CA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D0DCF-D679-F942-8409-2296412A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4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2196A2-CE20-7F43-A85B-D62EC3D1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AA40C-2822-B84D-8CAE-E63354437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C90E5-8E01-CE46-BC17-2DD3218E3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37F80-EE68-4A56-AA18-BEE241DF7C72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E1697-8A85-BC41-B64C-3784DD98B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4EEB-CF08-A04B-8E24-6E8B539BE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72369-3064-CB46-8A6D-55C38B17A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simpeg.xyz/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.gov.au/eftf/minerals/nawa/ausae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base.gov/catalog/item/5e8ddf9882cee42d1346878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ater.ca.gov/Programs/Groundwater-Management/Data-and-Tools/A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8FFE7-7629-43A6-A980-DD1499AE73E8}"/>
              </a:ext>
            </a:extLst>
          </p:cNvPr>
          <p:cNvSpPr txBox="1"/>
          <p:nvPr/>
        </p:nvSpPr>
        <p:spPr>
          <a:xfrm>
            <a:off x="680574" y="2356041"/>
            <a:ext cx="110237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plot a resistivity model from airborne electromagnetic data?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2800" dirty="0"/>
          </a:p>
          <a:p>
            <a:pPr algn="ctr"/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Seogi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Kang </a:t>
            </a:r>
          </a:p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Stanford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BAD5A-DE16-4057-9AAE-91A6A140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9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46E-CC02-4CF8-8EFC-C8419D61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2954614"/>
            <a:ext cx="11501760" cy="948771"/>
          </a:xfrm>
        </p:spPr>
        <p:txBody>
          <a:bodyPr/>
          <a:lstStyle/>
          <a:p>
            <a:pPr algn="ctr"/>
            <a:r>
              <a:rPr lang="en-US" dirty="0"/>
              <a:t>How do we plot a resistivity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CD613-1510-4B8C-9B4A-88098628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7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E14A-2FCB-4B68-910D-8CF7B69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7773-61BE-482A-A39A-F3EEF36B5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180F-ACBC-4B90-8B08-A02E7730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0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2E94-42B0-408C-8AC6-816DC875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SimPEG-EM1D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12B6-B019-44AF-86C9-AF339716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34" y="1052798"/>
            <a:ext cx="11878332" cy="454406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D1F7D9-E17A-4384-9E63-F6EA79A09AA7}"/>
              </a:ext>
            </a:extLst>
          </p:cNvPr>
          <p:cNvSpPr/>
          <p:nvPr/>
        </p:nvSpPr>
        <p:spPr>
          <a:xfrm>
            <a:off x="3296745" y="5923361"/>
            <a:ext cx="7069565" cy="693802"/>
          </a:xfrm>
          <a:prstGeom prst="roundRect">
            <a:avLst>
              <a:gd name="adj" fmla="val 23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solidFill>
                  <a:schemeClr val="tx1"/>
                </a:solidFill>
              </a:rPr>
              <a:t>Developed under an open-source geophysics software, SimPEG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E06F7-F61A-41E1-BC29-53DEA596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132" y="6382923"/>
            <a:ext cx="2743200" cy="365125"/>
          </a:xfrm>
        </p:spPr>
        <p:txBody>
          <a:bodyPr/>
          <a:lstStyle/>
          <a:p>
            <a:fld id="{18472369-3064-CB46-8A6D-55C38B17AEB9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SimPEG Logo">
            <a:extLst>
              <a:ext uri="{FF2B5EF4-FFF2-40B4-BE49-F238E27FC236}">
                <a16:creationId xmlns:a16="http://schemas.microsoft.com/office/drawing/2014/main" id="{DD6E3060-1C0A-41BC-84AA-03BC055B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6" y="5607263"/>
            <a:ext cx="2661729" cy="95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E502A-1369-46B5-A1AB-91D0060B74C9}"/>
              </a:ext>
            </a:extLst>
          </p:cNvPr>
          <p:cNvSpPr txBox="1"/>
          <p:nvPr/>
        </p:nvSpPr>
        <p:spPr>
          <a:xfrm>
            <a:off x="753571" y="6424882"/>
            <a:ext cx="3010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https://www.simpeg.xyz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1D9D7-5351-4BE6-B6FA-856D1EDDF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270" y="2830985"/>
            <a:ext cx="2810500" cy="15363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6C360-6C11-4668-8F8E-20DB5B17C766}"/>
              </a:ext>
            </a:extLst>
          </p:cNvPr>
          <p:cNvSpPr txBox="1"/>
          <p:nvPr/>
        </p:nvSpPr>
        <p:spPr>
          <a:xfrm>
            <a:off x="960699" y="1547678"/>
            <a:ext cx="17246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60C06-2559-42B2-A551-41BF72AE8F01}"/>
              </a:ext>
            </a:extLst>
          </p:cNvPr>
          <p:cNvSpPr txBox="1"/>
          <p:nvPr/>
        </p:nvSpPr>
        <p:spPr>
          <a:xfrm>
            <a:off x="4949206" y="1547788"/>
            <a:ext cx="17246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77403-2C31-4FEA-938B-A3F555CDFB1F}"/>
              </a:ext>
            </a:extLst>
          </p:cNvPr>
          <p:cNvSpPr txBox="1"/>
          <p:nvPr/>
        </p:nvSpPr>
        <p:spPr>
          <a:xfrm>
            <a:off x="8976293" y="1547788"/>
            <a:ext cx="21238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Resistivity</a:t>
            </a:r>
          </a:p>
        </p:txBody>
      </p:sp>
    </p:spTree>
    <p:extLst>
      <p:ext uri="{BB962C8B-B14F-4D97-AF65-F5344CB8AC3E}">
        <p14:creationId xmlns:p14="http://schemas.microsoft.com/office/powerpoint/2010/main" val="69723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46E-CC02-4CF8-8EFC-C8419D61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2954614"/>
            <a:ext cx="11501760" cy="948771"/>
          </a:xfrm>
        </p:spPr>
        <p:txBody>
          <a:bodyPr/>
          <a:lstStyle/>
          <a:p>
            <a:pPr algn="ctr"/>
            <a:r>
              <a:rPr lang="en-US" dirty="0"/>
              <a:t>Can we invert AEM data to recover a resistivity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CD613-1510-4B8C-9B4A-88098628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1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E802-ECA5-4F20-8FE6-32389CBA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C91C-AC90-4115-97AA-E164FD0F3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4B895-946E-4B1A-8262-679ED092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7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DF20-13EA-44A6-A892-6FDAB8DD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C630-34BC-4F44-89F2-F1333736E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Addressing an arbitrary shape of the loop source</a:t>
            </a:r>
          </a:p>
          <a:p>
            <a:r>
              <a:rPr lang="en-US" dirty="0"/>
              <a:t>	Ground loop set up (e.g., towed-TEM)</a:t>
            </a:r>
          </a:p>
          <a:p>
            <a:r>
              <a:rPr lang="en-US" dirty="0"/>
              <a:t>Inverting for layer thickness</a:t>
            </a:r>
          </a:p>
          <a:p>
            <a:r>
              <a:rPr lang="en-US" dirty="0"/>
              <a:t>Airborne Induced Polarization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A869C-635F-4FEA-AD57-3364D1AA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6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A455C-03A2-4ABE-A73C-7AAF0D1A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BFE86-6241-4312-836D-5688C931F477}"/>
              </a:ext>
            </a:extLst>
          </p:cNvPr>
          <p:cNvSpPr txBox="1"/>
          <p:nvPr/>
        </p:nvSpPr>
        <p:spPr>
          <a:xfrm>
            <a:off x="408860" y="244276"/>
            <a:ext cx="7789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Airborne electromagnetic (AEM) method</a:t>
            </a:r>
          </a:p>
        </p:txBody>
      </p:sp>
      <p:pic>
        <p:nvPicPr>
          <p:cNvPr id="5122" name="Picture 2" descr="A conceptual diagram for how the electromagnetic method works.">
            <a:extLst>
              <a:ext uri="{FF2B5EF4-FFF2-40B4-BE49-F238E27FC236}">
                <a16:creationId xmlns:a16="http://schemas.microsoft.com/office/drawing/2014/main" id="{5BE83B75-5365-4B25-A91D-EEDA00AA4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"/>
          <a:stretch/>
        </p:blipFill>
        <p:spPr bwMode="auto">
          <a:xfrm>
            <a:off x="408860" y="1751231"/>
            <a:ext cx="2546510" cy="42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7AA325-9509-4524-89DC-A44F988E506C}"/>
              </a:ext>
            </a:extLst>
          </p:cNvPr>
          <p:cNvSpPr txBox="1"/>
          <p:nvPr/>
        </p:nvSpPr>
        <p:spPr>
          <a:xfrm>
            <a:off x="408860" y="6096084"/>
            <a:ext cx="19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CDWR (2021)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A9C9-8323-4D2C-AB12-FEAFD9DB2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70" y="1751231"/>
            <a:ext cx="9431985" cy="4433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0D9DB3-27B7-401A-9CD8-22D27AF15164}"/>
              </a:ext>
            </a:extLst>
          </p:cNvPr>
          <p:cNvSpPr txBox="1"/>
          <p:nvPr/>
        </p:nvSpPr>
        <p:spPr>
          <a:xfrm>
            <a:off x="521167" y="1381899"/>
            <a:ext cx="233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AEM experiment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41ED0-36CA-4BAE-AEB6-805B54A9ED82}"/>
              </a:ext>
            </a:extLst>
          </p:cNvPr>
          <p:cNvSpPr txBox="1"/>
          <p:nvPr/>
        </p:nvSpPr>
        <p:spPr>
          <a:xfrm>
            <a:off x="3336214" y="1381899"/>
            <a:ext cx="486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resistivity model from AEM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DD6FD5-743E-49BA-9103-E0FCAAABAF2F}"/>
              </a:ext>
            </a:extLst>
          </p:cNvPr>
          <p:cNvSpPr txBox="1"/>
          <p:nvPr/>
        </p:nvSpPr>
        <p:spPr>
          <a:xfrm>
            <a:off x="9016179" y="6228245"/>
            <a:ext cx="2668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Kang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29006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0F8-B84E-411C-8480-97B2FBA4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0"/>
            <a:ext cx="11501760" cy="948771"/>
          </a:xfrm>
        </p:spPr>
        <p:txBody>
          <a:bodyPr/>
          <a:lstStyle/>
          <a:p>
            <a:r>
              <a:rPr lang="en-US" dirty="0"/>
              <a:t>Increasing use of AEM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7002-DD17-4468-BB9F-3E802D52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5" y="1189609"/>
            <a:ext cx="11501761" cy="5015882"/>
          </a:xfrm>
        </p:spPr>
        <p:txBody>
          <a:bodyPr/>
          <a:lstStyle/>
          <a:p>
            <a:r>
              <a:rPr lang="en-US" dirty="0" err="1"/>
              <a:t>AusEM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175C-0D84-40C0-91B1-6FCF39B2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B2C60-D7DA-4A11-B9DF-AD0F4E20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0" y="1936306"/>
            <a:ext cx="8439409" cy="4131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A974E-2011-45FB-A289-EFD8752FB64C}"/>
              </a:ext>
            </a:extLst>
          </p:cNvPr>
          <p:cNvSpPr txBox="1"/>
          <p:nvPr/>
        </p:nvSpPr>
        <p:spPr>
          <a:xfrm>
            <a:off x="6627862" y="2851582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Australia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0F432-329B-4D96-852D-00A22FBBA375}"/>
              </a:ext>
            </a:extLst>
          </p:cNvPr>
          <p:cNvSpPr txBox="1"/>
          <p:nvPr/>
        </p:nvSpPr>
        <p:spPr>
          <a:xfrm>
            <a:off x="8937523" y="1936306"/>
            <a:ext cx="30110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Nation-wide survey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5-20 km line spacing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Various purposes:</a:t>
            </a:r>
          </a:p>
          <a:p>
            <a:r>
              <a:rPr lang="en-US" sz="2000" dirty="0"/>
              <a:t>	Minerals</a:t>
            </a:r>
          </a:p>
          <a:p>
            <a:r>
              <a:rPr lang="en-US" sz="2000" dirty="0"/>
              <a:t>	Water</a:t>
            </a:r>
          </a:p>
          <a:p>
            <a:r>
              <a:rPr lang="en-US" sz="2000" dirty="0"/>
              <a:t>	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4E8C5-EABB-45C3-9832-18B067C4C1ED}"/>
              </a:ext>
            </a:extLst>
          </p:cNvPr>
          <p:cNvSpPr txBox="1"/>
          <p:nvPr/>
        </p:nvSpPr>
        <p:spPr>
          <a:xfrm>
            <a:off x="351550" y="6261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https://www.ga.gov.au/eftf/minerals/nawa/ausaem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3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0F8-B84E-411C-8480-97B2FBA4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0"/>
            <a:ext cx="11501760" cy="948771"/>
          </a:xfrm>
        </p:spPr>
        <p:txBody>
          <a:bodyPr/>
          <a:lstStyle/>
          <a:p>
            <a:r>
              <a:rPr lang="en-US" dirty="0"/>
              <a:t>Increasing use of AEM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7002-DD17-4468-BB9F-3E802D52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5" y="1022555"/>
            <a:ext cx="11501761" cy="5182936"/>
          </a:xfrm>
        </p:spPr>
        <p:txBody>
          <a:bodyPr/>
          <a:lstStyle/>
          <a:p>
            <a:r>
              <a:rPr lang="en-US" dirty="0"/>
              <a:t>USGS – AEM project in the Mississippi Alluvial Plain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175C-0D84-40C0-91B1-6FCF39B2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A974E-2011-45FB-A289-EFD8752FB64C}"/>
              </a:ext>
            </a:extLst>
          </p:cNvPr>
          <p:cNvSpPr txBox="1"/>
          <p:nvPr/>
        </p:nvSpPr>
        <p:spPr>
          <a:xfrm>
            <a:off x="6627862" y="2851582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Australia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0F432-329B-4D96-852D-00A22FBBA375}"/>
              </a:ext>
            </a:extLst>
          </p:cNvPr>
          <p:cNvSpPr txBox="1"/>
          <p:nvPr/>
        </p:nvSpPr>
        <p:spPr>
          <a:xfrm>
            <a:off x="6342378" y="1781425"/>
            <a:ext cx="3794332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State-wide survey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3-6 km line spacing;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43,000 line-km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Hydrogeologic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FEFE7-3A46-4B42-8921-EEFF93DD7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59" y="1590094"/>
            <a:ext cx="4232301" cy="47928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E8BC8E-8141-48E9-99DF-7ABC712E4E41}"/>
              </a:ext>
            </a:extLst>
          </p:cNvPr>
          <p:cNvSpPr/>
          <p:nvPr/>
        </p:nvSpPr>
        <p:spPr>
          <a:xfrm>
            <a:off x="4779584" y="4640826"/>
            <a:ext cx="1238865" cy="210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0061A-05DE-4088-9019-D73111209CA2}"/>
              </a:ext>
            </a:extLst>
          </p:cNvPr>
          <p:cNvSpPr txBox="1"/>
          <p:nvPr/>
        </p:nvSpPr>
        <p:spPr>
          <a:xfrm>
            <a:off x="1328160" y="6417403"/>
            <a:ext cx="7967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https://www.sciencebase.gov/catalog/item/5e8ddf9882cee42d13468786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2C30-B261-48EE-A699-422012F5F6F7}"/>
              </a:ext>
            </a:extLst>
          </p:cNvPr>
          <p:cNvSpPr txBox="1"/>
          <p:nvPr/>
        </p:nvSpPr>
        <p:spPr>
          <a:xfrm>
            <a:off x="4779584" y="5835445"/>
            <a:ext cx="3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Minsely</a:t>
            </a:r>
            <a:r>
              <a:rPr lang="en-US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37830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60F8-B84E-411C-8480-97B2FBA4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0"/>
            <a:ext cx="11501760" cy="948771"/>
          </a:xfrm>
        </p:spPr>
        <p:txBody>
          <a:bodyPr/>
          <a:lstStyle/>
          <a:p>
            <a:r>
              <a:rPr lang="en-US" dirty="0"/>
              <a:t>Increasing use of AEM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F7002-DD17-4468-BB9F-3E802D52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395" y="1022555"/>
            <a:ext cx="11501761" cy="5182936"/>
          </a:xfrm>
        </p:spPr>
        <p:txBody>
          <a:bodyPr/>
          <a:lstStyle/>
          <a:p>
            <a:r>
              <a:rPr lang="en-US" dirty="0"/>
              <a:t>CDWR – AEM project in the Central Valley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0175C-0D84-40C0-91B1-6FCF39B2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A974E-2011-45FB-A289-EFD8752FB64C}"/>
              </a:ext>
            </a:extLst>
          </p:cNvPr>
          <p:cNvSpPr txBox="1"/>
          <p:nvPr/>
        </p:nvSpPr>
        <p:spPr>
          <a:xfrm>
            <a:off x="6627862" y="2851582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Australia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0F432-329B-4D96-852D-00A22FBBA375}"/>
              </a:ext>
            </a:extLst>
          </p:cNvPr>
          <p:cNvSpPr txBox="1"/>
          <p:nvPr/>
        </p:nvSpPr>
        <p:spPr>
          <a:xfrm>
            <a:off x="6627862" y="1740690"/>
            <a:ext cx="3794332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State-wide survey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Hydrogeologic mapping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E8BC8E-8141-48E9-99DF-7ABC712E4E41}"/>
              </a:ext>
            </a:extLst>
          </p:cNvPr>
          <p:cNvSpPr/>
          <p:nvPr/>
        </p:nvSpPr>
        <p:spPr>
          <a:xfrm>
            <a:off x="4779584" y="4640826"/>
            <a:ext cx="1238865" cy="210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DF390-9BAF-4626-BA8E-5CFB5718177B}"/>
              </a:ext>
            </a:extLst>
          </p:cNvPr>
          <p:cNvSpPr txBox="1"/>
          <p:nvPr/>
        </p:nvSpPr>
        <p:spPr>
          <a:xfrm>
            <a:off x="363794" y="6242319"/>
            <a:ext cx="8219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https://water.ca.gov/Programs/Groundwater-Management/Data-and-Tools/AEM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5CF92-2FD7-4FC1-A0F4-403C37E5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4" y="1686970"/>
            <a:ext cx="3306485" cy="4414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724AB5-1E64-4CEA-AAC6-4F29587F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798" y="1745416"/>
            <a:ext cx="2270957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1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46E-CC02-4CF8-8EFC-C8419D61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6" y="2954614"/>
            <a:ext cx="11501760" cy="948771"/>
          </a:xfrm>
        </p:spPr>
        <p:txBody>
          <a:bodyPr/>
          <a:lstStyle/>
          <a:p>
            <a:pPr algn="ctr"/>
            <a:r>
              <a:rPr lang="en-US" dirty="0"/>
              <a:t>How do we obtain a resistivity model from AEM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CD613-1510-4B8C-9B4A-88098628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obtain a resistivity model?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1315FE-8BEA-4F07-AE74-3A18D971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23" y="1816544"/>
            <a:ext cx="593447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6D7ABC1-7FEF-4054-BA3F-62EC3F83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8" y="2758986"/>
            <a:ext cx="3244634" cy="22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1791AF4-04BB-4857-BA38-8BBB93A4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7440" y="1324420"/>
            <a:ext cx="644842" cy="6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14686-2500-4586-AA1E-166D142AD4DF}"/>
              </a:ext>
            </a:extLst>
          </p:cNvPr>
          <p:cNvSpPr txBox="1"/>
          <p:nvPr/>
        </p:nvSpPr>
        <p:spPr>
          <a:xfrm>
            <a:off x="4270912" y="5296326"/>
            <a:ext cx="1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55315-DC10-4F21-8EEB-CBD97D2431A5}"/>
              </a:ext>
            </a:extLst>
          </p:cNvPr>
          <p:cNvSpPr txBox="1"/>
          <p:nvPr/>
        </p:nvSpPr>
        <p:spPr>
          <a:xfrm>
            <a:off x="6837680" y="3960888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 resistivity model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D297F453-70EB-4C55-A70D-2750F6AAA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7"/>
          <a:stretch/>
        </p:blipFill>
        <p:spPr bwMode="auto">
          <a:xfrm>
            <a:off x="4344527" y="5634880"/>
            <a:ext cx="1614170" cy="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C7A2247-2A3F-4E29-978F-3D640A72CA4E}"/>
              </a:ext>
            </a:extLst>
          </p:cNvPr>
          <p:cNvSpPr/>
          <p:nvPr/>
        </p:nvSpPr>
        <p:spPr>
          <a:xfrm rot="9000000">
            <a:off x="5175573" y="3031689"/>
            <a:ext cx="421517" cy="208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5F6C11-7723-44CF-9446-BF5E692117A3}"/>
              </a:ext>
            </a:extLst>
          </p:cNvPr>
          <p:cNvSpPr/>
          <p:nvPr/>
        </p:nvSpPr>
        <p:spPr>
          <a:xfrm rot="1800000">
            <a:off x="5089141" y="4782377"/>
            <a:ext cx="421517" cy="208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6E5CF-CDD3-4AC2-B181-F215F74815AC}"/>
              </a:ext>
            </a:extLst>
          </p:cNvPr>
          <p:cNvSpPr txBox="1"/>
          <p:nvPr/>
        </p:nvSpPr>
        <p:spPr>
          <a:xfrm>
            <a:off x="7223760" y="1632064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resistivity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6F0BC-D0CE-4E39-913B-D89E8A5A8A44}"/>
              </a:ext>
            </a:extLst>
          </p:cNvPr>
          <p:cNvSpPr txBox="1"/>
          <p:nvPr/>
        </p:nvSpPr>
        <p:spPr>
          <a:xfrm>
            <a:off x="4357820" y="2432464"/>
            <a:ext cx="1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AEM survey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BEC92A-5D79-4F92-8F3A-A7118B92C4E2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4019F-B701-481E-A798-78035F69A1B9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ADF325-B5AF-4179-B280-48EF8750D2EB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343D09-1E25-48B4-B45D-147B6024B0B3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0A18A8-8230-4E49-844D-52AA3DE5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9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recover a resistivity model of the subsurface?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9BF630C-66E8-4B3A-B9C6-D449407C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74" y="2759128"/>
            <a:ext cx="3245860" cy="22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4FCE5EC-D155-4A17-8D9D-6E8272565655}"/>
              </a:ext>
            </a:extLst>
          </p:cNvPr>
          <p:cNvGrpSpPr/>
          <p:nvPr/>
        </p:nvGrpSpPr>
        <p:grpSpPr>
          <a:xfrm>
            <a:off x="4270309" y="1324420"/>
            <a:ext cx="7441481" cy="5224868"/>
            <a:chOff x="4270912" y="1324420"/>
            <a:chExt cx="7441481" cy="5224868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97414C33-5D69-4C43-B3C5-AF2A0BA19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00800" y="1324420"/>
              <a:ext cx="644842" cy="6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112E00-3877-476C-A19D-9B2A4F362418}"/>
                </a:ext>
              </a:extLst>
            </p:cNvPr>
            <p:cNvSpPr txBox="1"/>
            <p:nvPr/>
          </p:nvSpPr>
          <p:spPr>
            <a:xfrm>
              <a:off x="4270912" y="5296326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Inversion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92DB95-3ADE-4B67-8361-40D3CE933A87}"/>
                </a:ext>
              </a:extLst>
            </p:cNvPr>
            <p:cNvSpPr txBox="1"/>
            <p:nvPr/>
          </p:nvSpPr>
          <p:spPr>
            <a:xfrm>
              <a:off x="6837680" y="3960888"/>
              <a:ext cx="339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Recovered resistivity model</a:t>
              </a:r>
            </a:p>
          </p:txBody>
        </p:sp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1BC3860B-A63D-4E83-8F97-43A2F9CF94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7"/>
            <a:stretch/>
          </p:blipFill>
          <p:spPr bwMode="auto">
            <a:xfrm>
              <a:off x="4344527" y="5634880"/>
              <a:ext cx="1614170" cy="91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7D1DC63-5450-4647-B17C-00642AD53710}"/>
                </a:ext>
              </a:extLst>
            </p:cNvPr>
            <p:cNvSpPr/>
            <p:nvPr/>
          </p:nvSpPr>
          <p:spPr>
            <a:xfrm rot="9000000">
              <a:off x="5175573" y="3031689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0BEAE60-2F6E-4ED9-B71C-CE4E5B92E072}"/>
                </a:ext>
              </a:extLst>
            </p:cNvPr>
            <p:cNvSpPr/>
            <p:nvPr/>
          </p:nvSpPr>
          <p:spPr>
            <a:xfrm rot="1800000">
              <a:off x="5089141" y="4782377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8587DE-F3A3-4958-BFF9-1406C2FE6C64}"/>
                </a:ext>
              </a:extLst>
            </p:cNvPr>
            <p:cNvSpPr txBox="1"/>
            <p:nvPr/>
          </p:nvSpPr>
          <p:spPr>
            <a:xfrm>
              <a:off x="7223760" y="1632064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resistivity 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4F426-96FF-4561-90B0-80F70B9568E1}"/>
                </a:ext>
              </a:extLst>
            </p:cNvPr>
            <p:cNvSpPr txBox="1"/>
            <p:nvPr/>
          </p:nvSpPr>
          <p:spPr>
            <a:xfrm>
              <a:off x="4357820" y="2432464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AEM survey</a:t>
              </a: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8FD62D9-C768-413C-B02D-4EE01E890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23" y="1816544"/>
              <a:ext cx="593447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1D86BA-F700-4731-B4B8-14839CEF7F7C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1BEFC-B48C-45AF-8F29-962275115DC8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79C42D-A9E7-460B-A439-89B4393E40AE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0E177E-BAAB-49A6-949E-5FD15C472F81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CC7BA-F7E2-4274-862A-415BCD7A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4111-861B-42C4-A38E-BEC16F2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Spatially-constrained AEM inversion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38B96-589A-49B5-88B2-AF2B39844AB9}"/>
              </a:ext>
            </a:extLst>
          </p:cNvPr>
          <p:cNvSpPr txBox="1"/>
          <p:nvPr/>
        </p:nvSpPr>
        <p:spPr>
          <a:xfrm>
            <a:off x="1178560" y="206313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AEM data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7029EE9-E9FA-418A-B68A-334DE5C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8" y="2758986"/>
            <a:ext cx="3244634" cy="22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61AD5-C48A-476F-B911-8D4771EB5559}"/>
              </a:ext>
            </a:extLst>
          </p:cNvPr>
          <p:cNvSpPr txBox="1"/>
          <p:nvPr/>
        </p:nvSpPr>
        <p:spPr>
          <a:xfrm>
            <a:off x="1005840" y="5907418"/>
            <a:ext cx="227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Viezzoli</a:t>
            </a:r>
            <a:r>
              <a:rPr lang="en-US" dirty="0"/>
              <a:t> et al. (2008)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4E6FC-BEBD-465E-A9A9-0A580C05C288}"/>
              </a:ext>
            </a:extLst>
          </p:cNvPr>
          <p:cNvGrpSpPr/>
          <p:nvPr/>
        </p:nvGrpSpPr>
        <p:grpSpPr>
          <a:xfrm>
            <a:off x="4270309" y="1324420"/>
            <a:ext cx="7441481" cy="5224868"/>
            <a:chOff x="4270912" y="1324420"/>
            <a:chExt cx="7441481" cy="5224868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7EC44EF0-9821-4BB5-ABB2-E9BAE3930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1441" y="1324420"/>
              <a:ext cx="644842" cy="6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067BBE-B3D9-46F6-9BA5-68B02B7999EA}"/>
                </a:ext>
              </a:extLst>
            </p:cNvPr>
            <p:cNvSpPr txBox="1"/>
            <p:nvPr/>
          </p:nvSpPr>
          <p:spPr>
            <a:xfrm>
              <a:off x="4270912" y="5296326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Inversion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7C4FA8-2ABD-4158-BE7E-1FCAC855C9FA}"/>
                </a:ext>
              </a:extLst>
            </p:cNvPr>
            <p:cNvSpPr txBox="1"/>
            <p:nvPr/>
          </p:nvSpPr>
          <p:spPr>
            <a:xfrm>
              <a:off x="6837680" y="3960888"/>
              <a:ext cx="3393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Recovered resistivity model</a:t>
              </a:r>
            </a:p>
          </p:txBody>
        </p:sp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A9E85E24-999C-4892-8C99-BB43B3D9D6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7"/>
            <a:stretch/>
          </p:blipFill>
          <p:spPr bwMode="auto">
            <a:xfrm>
              <a:off x="4344527" y="5634880"/>
              <a:ext cx="1614170" cy="91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D0DC622-C3F0-4A59-B4BC-4043851DF158}"/>
                </a:ext>
              </a:extLst>
            </p:cNvPr>
            <p:cNvSpPr/>
            <p:nvPr/>
          </p:nvSpPr>
          <p:spPr>
            <a:xfrm rot="9000000">
              <a:off x="5175573" y="3031689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D88C380-F455-4B4C-B4B9-609C7D356464}"/>
                </a:ext>
              </a:extLst>
            </p:cNvPr>
            <p:cNvSpPr/>
            <p:nvPr/>
          </p:nvSpPr>
          <p:spPr>
            <a:xfrm rot="1800000">
              <a:off x="5089141" y="4782377"/>
              <a:ext cx="421517" cy="2087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82EDE1-7747-4BE9-8675-1E507FAD6438}"/>
                </a:ext>
              </a:extLst>
            </p:cNvPr>
            <p:cNvSpPr txBox="1"/>
            <p:nvPr/>
          </p:nvSpPr>
          <p:spPr>
            <a:xfrm>
              <a:off x="7223760" y="1632064"/>
              <a:ext cx="292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True resistivity model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1887B5-63E6-4D0F-9C39-CC92FE691238}"/>
                </a:ext>
              </a:extLst>
            </p:cNvPr>
            <p:cNvSpPr txBox="1"/>
            <p:nvPr/>
          </p:nvSpPr>
          <p:spPr>
            <a:xfrm>
              <a:off x="4357820" y="2432464"/>
              <a:ext cx="1680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AEM survey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608E1F3-97D6-4B39-9788-FB65240E7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922" y="1824522"/>
              <a:ext cx="5934471" cy="45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CE637F-C165-497B-B5FA-A00E15657219}"/>
              </a:ext>
            </a:extLst>
          </p:cNvPr>
          <p:cNvSpPr txBox="1"/>
          <p:nvPr/>
        </p:nvSpPr>
        <p:spPr>
          <a:xfrm>
            <a:off x="11022459" y="2550117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Coarse</a:t>
            </a:r>
          </a:p>
          <a:p>
            <a:r>
              <a:rPr lang="en-US" sz="1400" dirty="0"/>
              <a:t>(sand/gravel)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7740B9-FF61-4CFB-B6D0-E9190B5DDBC8}"/>
              </a:ext>
            </a:extLst>
          </p:cNvPr>
          <p:cNvSpPr txBox="1"/>
          <p:nvPr/>
        </p:nvSpPr>
        <p:spPr>
          <a:xfrm>
            <a:off x="11199413" y="4789191"/>
            <a:ext cx="13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Fine</a:t>
            </a:r>
          </a:p>
          <a:p>
            <a:r>
              <a:rPr lang="en-US" sz="1400" dirty="0"/>
              <a:t>(clay/silt)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F4F792-7D97-431A-8559-FF23CFE78018}"/>
              </a:ext>
            </a:extLst>
          </p:cNvPr>
          <p:cNvCxnSpPr/>
          <p:nvPr/>
        </p:nvCxnSpPr>
        <p:spPr>
          <a:xfrm flipH="1">
            <a:off x="11285845" y="3124961"/>
            <a:ext cx="109835" cy="3040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4E9BFD-9D74-4DC1-8A65-EA1B2932631D}"/>
              </a:ext>
            </a:extLst>
          </p:cNvPr>
          <p:cNvCxnSpPr>
            <a:cxnSpLocks/>
          </p:cNvCxnSpPr>
          <p:nvPr/>
        </p:nvCxnSpPr>
        <p:spPr>
          <a:xfrm flipH="1" flipV="1">
            <a:off x="11340764" y="4567414"/>
            <a:ext cx="54916" cy="221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FB8C7-69FB-488A-B54F-E56A38C0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72369-3064-CB46-8A6D-55C38B17AE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9346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366</Words>
  <Application>Microsoft Office PowerPoint</Application>
  <PresentationFormat>Widescreen</PresentationFormat>
  <Paragraphs>99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2_Office Theme</vt:lpstr>
      <vt:lpstr>PowerPoint Presentation</vt:lpstr>
      <vt:lpstr>PowerPoint Presentation</vt:lpstr>
      <vt:lpstr>Increasing use of AEM methods</vt:lpstr>
      <vt:lpstr>Increasing use of AEM methods</vt:lpstr>
      <vt:lpstr>Increasing use of AEM methods</vt:lpstr>
      <vt:lpstr>How do we obtain a resistivity model from AEM data?</vt:lpstr>
      <vt:lpstr>How do we obtain a resistivity model?</vt:lpstr>
      <vt:lpstr>How do we recover a resistivity model of the subsurface? </vt:lpstr>
      <vt:lpstr>Spatially-constrained AEM inversion</vt:lpstr>
      <vt:lpstr>How do we plot a resistivity model?</vt:lpstr>
      <vt:lpstr>Demo with a Jupyter Notebook</vt:lpstr>
      <vt:lpstr>SimPEG-EM1D code</vt:lpstr>
      <vt:lpstr>Can we invert AEM data to recover a resistivity model?</vt:lpstr>
      <vt:lpstr>Demo with a Jupyter Notebook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Rosemary J. Knight</dc:creator>
  <cp:lastModifiedBy>SEOGI KANG</cp:lastModifiedBy>
  <cp:revision>164</cp:revision>
  <dcterms:created xsi:type="dcterms:W3CDTF">2021-03-04T02:41:33Z</dcterms:created>
  <dcterms:modified xsi:type="dcterms:W3CDTF">2022-03-24T18:07:27Z</dcterms:modified>
</cp:coreProperties>
</file>